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Lst>
  <p:sldSz cy="10282225" cx="18280050"/>
  <p:notesSz cx="6858000" cy="9144000"/>
  <p:embeddedFontLst>
    <p:embeddedFont>
      <p:font typeface="Roboto"/>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bold.fntdata"/><Relationship Id="rId10" Type="http://schemas.openxmlformats.org/officeDocument/2006/relationships/font" Target="fonts/Roboto-regular.fntdata"/><Relationship Id="rId13" Type="http://schemas.openxmlformats.org/officeDocument/2006/relationships/font" Target="fonts/Roboto-boldItalic.fntdata"/><Relationship Id="rId12" Type="http://schemas.openxmlformats.org/officeDocument/2006/relationships/font" Target="fonts/Roboto-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12516" lvl="1" marL="914216" marR="0" rtl="0" algn="l">
              <a:spcBef>
                <a:spcPts val="0"/>
              </a:spcBef>
              <a:buChar char="○"/>
              <a:defRPr b="0" i="0" sz="1100" u="none" cap="none" strike="noStrike">
                <a:solidFill>
                  <a:schemeClr val="dk1"/>
                </a:solidFill>
                <a:latin typeface="Arial"/>
                <a:ea typeface="Arial"/>
                <a:cs typeface="Arial"/>
                <a:sym typeface="Arial"/>
              </a:defRPr>
            </a:lvl2pPr>
            <a:lvl3pPr indent="-12333" lvl="2" marL="1828433" marR="0" rtl="0" algn="l">
              <a:spcBef>
                <a:spcPts val="0"/>
              </a:spcBef>
              <a:buChar char="■"/>
              <a:defRPr b="0" i="0" sz="1100" u="none" cap="none" strike="noStrike">
                <a:solidFill>
                  <a:schemeClr val="dk1"/>
                </a:solidFill>
                <a:latin typeface="Arial"/>
                <a:ea typeface="Arial"/>
                <a:cs typeface="Arial"/>
                <a:sym typeface="Arial"/>
              </a:defRPr>
            </a:lvl3pPr>
            <a:lvl4pPr indent="-12151" lvl="3" marL="2742651" marR="0" rtl="0" algn="l">
              <a:spcBef>
                <a:spcPts val="0"/>
              </a:spcBef>
              <a:buChar char="●"/>
              <a:defRPr b="0" i="0" sz="1100" u="none" cap="none" strike="noStrike">
                <a:solidFill>
                  <a:schemeClr val="dk1"/>
                </a:solidFill>
                <a:latin typeface="Arial"/>
                <a:ea typeface="Arial"/>
                <a:cs typeface="Arial"/>
                <a:sym typeface="Arial"/>
              </a:defRPr>
            </a:lvl4pPr>
            <a:lvl5pPr indent="-11967" lvl="4" marL="3656867" marR="0" rtl="0" algn="l">
              <a:spcBef>
                <a:spcPts val="0"/>
              </a:spcBef>
              <a:buChar char="○"/>
              <a:defRPr b="0" i="0" sz="1100" u="none" cap="none" strike="noStrike">
                <a:solidFill>
                  <a:schemeClr val="dk1"/>
                </a:solidFill>
                <a:latin typeface="Arial"/>
                <a:ea typeface="Arial"/>
                <a:cs typeface="Arial"/>
                <a:sym typeface="Arial"/>
              </a:defRPr>
            </a:lvl5pPr>
            <a:lvl6pPr indent="-11786" lvl="5" marL="4571086" marR="0" rtl="0" algn="l">
              <a:spcBef>
                <a:spcPts val="0"/>
              </a:spcBef>
              <a:buChar char="■"/>
              <a:defRPr b="0" i="0" sz="1100" u="none" cap="none" strike="noStrike">
                <a:solidFill>
                  <a:schemeClr val="dk1"/>
                </a:solidFill>
                <a:latin typeface="Arial"/>
                <a:ea typeface="Arial"/>
                <a:cs typeface="Arial"/>
                <a:sym typeface="Arial"/>
              </a:defRPr>
            </a:lvl6pPr>
            <a:lvl7pPr indent="-11603" lvl="6" marL="5485303" marR="0" rtl="0" algn="l">
              <a:spcBef>
                <a:spcPts val="0"/>
              </a:spcBef>
              <a:buChar char="●"/>
              <a:defRPr b="0" i="0" sz="1100" u="none" cap="none" strike="noStrike">
                <a:solidFill>
                  <a:schemeClr val="dk1"/>
                </a:solidFill>
                <a:latin typeface="Arial"/>
                <a:ea typeface="Arial"/>
                <a:cs typeface="Arial"/>
                <a:sym typeface="Arial"/>
              </a:defRPr>
            </a:lvl7pPr>
            <a:lvl8pPr indent="-11419" lvl="7" marL="6399520" marR="0" rtl="0" algn="l">
              <a:spcBef>
                <a:spcPts val="0"/>
              </a:spcBef>
              <a:buChar char="○"/>
              <a:defRPr b="0" i="0" sz="1100" u="none" cap="none" strike="noStrike">
                <a:solidFill>
                  <a:schemeClr val="dk1"/>
                </a:solidFill>
                <a:latin typeface="Arial"/>
                <a:ea typeface="Arial"/>
                <a:cs typeface="Arial"/>
                <a:sym typeface="Arial"/>
              </a:defRPr>
            </a:lvl8pPr>
            <a:lvl9pPr indent="-11237" lvl="8" marL="7313737"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1"/>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Testing and monitoring</a:t>
            </a:r>
          </a:p>
        </p:txBody>
      </p:sp>
      <p:sp>
        <p:nvSpPr>
          <p:cNvPr id="145" name="Shape 145"/>
          <p:cNvSpPr txBox="1"/>
          <p:nvPr/>
        </p:nvSpPr>
        <p:spPr>
          <a:xfrm>
            <a:off x="780711" y="5575679"/>
            <a:ext cx="16437000" cy="865500"/>
          </a:xfrm>
          <a:prstGeom prst="rect">
            <a:avLst/>
          </a:prstGeom>
          <a:noFill/>
          <a:ln>
            <a:noFill/>
          </a:ln>
        </p:spPr>
        <p:txBody>
          <a:bodyPr anchorCtr="0" anchor="t" bIns="91425" lIns="91425" rIns="91425" wrap="square" tIns="91425">
            <a:noAutofit/>
          </a:bodyPr>
          <a:lstStyle/>
          <a:p>
            <a:pPr indent="0" lvl="0" marL="0" marR="0" rtl="0" algn="l">
              <a:lnSpc>
                <a:spcPct val="100000"/>
              </a:lnSpc>
              <a:spcBef>
                <a:spcPts val="0"/>
              </a:spcBef>
              <a:spcAft>
                <a:spcPts val="0"/>
              </a:spcAft>
              <a:buClr>
                <a:srgbClr val="FFFFFF"/>
              </a:buClr>
              <a:buSzPct val="25000"/>
              <a:buFont typeface="Calibri"/>
              <a:buNone/>
            </a:pPr>
            <a:r>
              <a:rPr b="0" i="0" lang="en" sz="4398" u="none" cap="none" strike="noStrike">
                <a:solidFill>
                  <a:srgbClr val="FFFFFF"/>
                </a:solidFill>
                <a:latin typeface="Calibri"/>
                <a:ea typeface="Calibri"/>
                <a:cs typeface="Calibri"/>
                <a:sym typeface="Calibri"/>
              </a:rPr>
              <a:t>Video 1.</a:t>
            </a:r>
            <a:r>
              <a:rPr lang="en" sz="4398">
                <a:solidFill>
                  <a:srgbClr val="FFFFFF"/>
                </a:solidFill>
                <a:latin typeface="Calibri"/>
                <a:ea typeface="Calibri"/>
                <a:cs typeface="Calibri"/>
                <a:sym typeface="Calibri"/>
              </a:rPr>
              <a:t>6</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9082"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5"/>
              <a:buFont typeface="Calibri"/>
              <a:buChar char="●"/>
            </a:pPr>
            <a:r>
              <a:rPr lang="en" sz="3997">
                <a:solidFill>
                  <a:srgbClr val="434343"/>
                </a:solidFill>
              </a:rPr>
              <a:t>Invoking functions through the terminal</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Using AWS Console for monitoring</a:t>
            </a:r>
          </a:p>
          <a:p>
            <a:pPr indent="-723085" lvl="0" marL="913585" marR="0" rtl="0" algn="l">
              <a:lnSpc>
                <a:spcPct val="115000"/>
              </a:lnSpc>
              <a:spcBef>
                <a:spcPts val="1600"/>
              </a:spcBef>
              <a:spcAft>
                <a:spcPts val="0"/>
              </a:spcAft>
              <a:buClr>
                <a:srgbClr val="434343"/>
              </a:buClr>
              <a:buSzPct val="99925"/>
              <a:buFont typeface="Calibri"/>
              <a:buChar char="●"/>
            </a:pPr>
            <a:r>
              <a:rPr lang="en" sz="3997">
                <a:solidFill>
                  <a:srgbClr val="434343"/>
                </a:solidFill>
              </a:rPr>
              <a:t>Using AWS CloudWatch for checking logs</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196674" y="32685"/>
            <a:ext cx="17645027" cy="1204842"/>
          </a:xfrm>
          <a:prstGeom prst="rect">
            <a:avLst/>
          </a:prstGeom>
          <a:noFill/>
          <a:ln>
            <a:noFill/>
          </a:ln>
        </p:spPr>
        <p:txBody>
          <a:bodyPr anchorCtr="0" anchor="ctr" bIns="182750" lIns="182750" rIns="182750" wrap="square" tIns="182750">
            <a:noAutofit/>
          </a:bodyPr>
          <a:lstStyle/>
          <a:p>
            <a:pPr indent="-279273" lvl="0" marL="0" marR="0" rtl="0" algn="l">
              <a:lnSpc>
                <a:spcPct val="100000"/>
              </a:lnSpc>
              <a:spcBef>
                <a:spcPts val="0"/>
              </a:spcBef>
              <a:spcAft>
                <a:spcPts val="0"/>
              </a:spcAft>
              <a:buClr>
                <a:schemeClr val="lt1"/>
              </a:buClr>
              <a:buSzPct val="99954"/>
              <a:buFont typeface="Calibri"/>
              <a:buNone/>
            </a:pPr>
            <a:r>
              <a:rPr lang="en" sz="4398"/>
              <a:t>Next steps...</a:t>
            </a:r>
          </a:p>
        </p:txBody>
      </p:sp>
      <p:sp>
        <p:nvSpPr>
          <p:cNvPr id="157" name="Shape 157"/>
          <p:cNvSpPr txBox="1"/>
          <p:nvPr>
            <p:ph idx="4294967295" type="body"/>
          </p:nvPr>
        </p:nvSpPr>
        <p:spPr>
          <a:xfrm>
            <a:off x="417572" y="1776128"/>
            <a:ext cx="17424329" cy="8042875"/>
          </a:xfrm>
          <a:prstGeom prst="rect">
            <a:avLst/>
          </a:prstGeom>
          <a:noFill/>
          <a:ln>
            <a:noFill/>
          </a:ln>
        </p:spPr>
        <p:txBody>
          <a:bodyPr anchorCtr="0" anchor="t" bIns="182750" lIns="182750" rIns="182750" wrap="square" tIns="182750">
            <a:noAutofit/>
          </a:bodyPr>
          <a:lstStyle/>
          <a:p>
            <a:pPr indent="-723488" lvl="0" marL="913988" marR="0" rtl="0" algn="l">
              <a:lnSpc>
                <a:spcPct val="115000"/>
              </a:lnSpc>
              <a:spcBef>
                <a:spcPts val="0"/>
              </a:spcBef>
              <a:spcAft>
                <a:spcPts val="0"/>
              </a:spcAft>
              <a:buClr>
                <a:srgbClr val="434343"/>
              </a:buClr>
              <a:buSzPct val="99950"/>
              <a:buFont typeface="Calibri"/>
              <a:buChar char="●"/>
            </a:pPr>
            <a:r>
              <a:rPr lang="en" sz="3998">
                <a:solidFill>
                  <a:srgbClr val="434343"/>
                </a:solidFill>
              </a:rPr>
              <a:t>Monitoring through the AWS Console</a:t>
            </a:r>
          </a:p>
          <a:p>
            <a:pPr indent="-723488" lvl="0" marL="913988" marR="0" rtl="0" algn="l">
              <a:lnSpc>
                <a:spcPct val="115000"/>
              </a:lnSpc>
              <a:spcBef>
                <a:spcPts val="1600"/>
              </a:spcBef>
              <a:spcAft>
                <a:spcPts val="0"/>
              </a:spcAft>
              <a:buClr>
                <a:srgbClr val="434343"/>
              </a:buClr>
              <a:buSzPct val="99950"/>
              <a:buFont typeface="Calibri"/>
              <a:buChar char="●"/>
            </a:pPr>
            <a:r>
              <a:rPr lang="en" sz="3998">
                <a:solidFill>
                  <a:srgbClr val="434343"/>
                </a:solidFill>
              </a:rPr>
              <a:t>These tools are found in the “Lambda” section</a:t>
            </a:r>
          </a:p>
          <a:p>
            <a:pPr indent="-723488" lvl="0" marL="913988" marR="0" rtl="0" algn="l">
              <a:lnSpc>
                <a:spcPct val="115000"/>
              </a:lnSpc>
              <a:spcBef>
                <a:spcPts val="1600"/>
              </a:spcBef>
              <a:spcAft>
                <a:spcPts val="0"/>
              </a:spcAft>
              <a:buClr>
                <a:srgbClr val="434343"/>
              </a:buClr>
              <a:buSzPct val="99950"/>
              <a:buFont typeface="Calibri"/>
              <a:buChar char="●"/>
            </a:pPr>
            <a:r>
              <a:rPr lang="en" sz="3998">
                <a:solidFill>
                  <a:srgbClr val="434343"/>
                </a:solidFill>
              </a:rPr>
              <a:t>Explore logs with CloudWatch</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Installing Serverless Offline and running the application locally</a:t>
            </a:r>
          </a:p>
        </p:txBody>
      </p:sp>
      <p:sp>
        <p:nvSpPr>
          <p:cNvPr id="163" name="Shape 163"/>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273"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